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70" r:id="rId6"/>
    <p:sldId id="258" r:id="rId7"/>
    <p:sldId id="259" r:id="rId8"/>
    <p:sldId id="271" r:id="rId9"/>
    <p:sldId id="272" r:id="rId10"/>
    <p:sldId id="274" r:id="rId11"/>
    <p:sldId id="275" r:id="rId12"/>
    <p:sldId id="276" r:id="rId13"/>
    <p:sldId id="277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201FF"/>
    <a:srgbClr val="7119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B9FBC-8345-488B-8BD4-861A72E1EAFD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8F214-CE16-4596-910A-0686F254A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139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214-CE16-4596-910A-0686F254A9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713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214-CE16-4596-910A-0686F254A91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108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28F214-CE16-4596-910A-0686F254A91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682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AB90B-DCF6-4D3C-9B1B-10DC8F245C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CA716E-4541-4235-B7ED-D529E092F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B9A09-A6A2-4981-B825-15EFC6F2B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218D83-6983-4FBC-A2F1-10B9B766B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CAD9CE-E4F8-48B4-B28B-1F821BCAE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410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F3001-E5A1-42D2-ABC7-77AACFAC1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10881-4A82-4D92-9691-FFAA588FF7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065F0-06DF-4B2D-9C2E-53C3159A2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4C84A2-54F2-4B54-BC0C-85BD1A345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845CD-A076-461B-84DB-2A7E87DA0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19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AC0516-D0E2-42EA-83CA-30EBCD704F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5A603C-8F25-42B6-BA12-193030DF0A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D42C9-A8F2-41C9-A693-5FFAB8F4E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4D1B4-9510-43E1-BE02-9362204A0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3B1DEF-5996-400D-8718-DCEC42874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25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0F62BE-C3C9-4244-BFCB-5FE1B0D13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1B055-8DD5-42B8-BED7-2B0EC85432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09EB0-EF76-4BCB-B747-3E130121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57A6B-76A1-489A-A494-C9848AA6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A4C7D7-3A93-454C-87BC-F62505CEA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616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57E30-9DE8-47B4-9E42-D26481CB5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FD4351-542F-402E-83AF-50648C9631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F3F823-11BE-46FE-8025-CC35A2DBE6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C0AAB-29B7-4415-9776-962A3EAE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04E4BC-3157-4F6F-A45D-557B32FDD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080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4E01B-9EB5-4ED5-87FE-E869A685A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B101AF-5EED-4EA6-A1F0-6E377B786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0A044-A531-439F-8E78-210B810D2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FB23DD-9DC1-4194-AEA5-50BF88DA9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E3893D-7FF2-43CC-978E-69B318108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67C346-4E7E-4F00-8E31-83770AF05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0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AB50-0AAF-413F-B3A4-B0CFC38C3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9C8C4-828A-47D7-AD7D-2AB776B9C0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31409C-2AD0-4CC1-9274-A88E9B8398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C04DC-9A91-45B6-BDEE-926F67D22A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B1C32-1BAF-46C8-B92F-3EA053B1D7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F454F7-C5E5-4834-830F-464767470D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C11F8D-B161-4D85-81EE-BB975EA4A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955F1AF-A729-4DDB-8AC1-AB8C17371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570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3EE2B-D56F-41F1-B5E0-F9EE39F8F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916533-5553-485D-9B51-62EE09645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2A431-9679-4AF7-96A5-9AE0D20EB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E2297-C78C-4DB7-B91F-DB4C1F0B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591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07801C-C27A-463B-845A-99D05C05AC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15DD96-E2D3-47D3-A686-EE0E2F5D2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45C268-0595-4746-9CAD-B61B73471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146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7B8DE-95B4-4F16-BC65-F39E50A7E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35035-C884-4988-963F-AE65F680F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ECC808-CF19-43BE-BB89-B8BF6C142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DAC110-7F9C-4213-8755-B049DB604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31810-44B4-4072-8389-0B8C6513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6A167-47B5-4F57-88C9-DB1D4827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955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47736-4D91-44AD-B029-6F3EDB5D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6813DF-03D6-4EB1-8B86-E4EC9BE33A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7380FF-5E07-4D6A-AE80-76F3E1562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545F9B-D60D-4193-AD77-A46EDF39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DEE0FF-7B66-4ACB-BAD3-1DE3F1CF8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AC599B-71D1-4137-B3D2-4C17EA3A5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2686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DB8A41-39DF-4704-872A-626A0B33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B0C288-7D08-4D64-B824-8F771066E9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DCD7-8A1C-4B0E-A741-8B2FA74717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F692A-EB73-448D-85F6-85C0E233B890}" type="datetimeFigureOut">
              <a:rPr lang="en-US" smtClean="0"/>
              <a:t>5/30/2020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374E4C-EEDE-48B6-87E5-1C3511805E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C8128-5AB1-45C6-AE05-795547E27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21C6D7-F7D3-44F1-BACC-3C420C97C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0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0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device&#10;&#10;Description automatically generated">
            <a:extLst>
              <a:ext uri="{FF2B5EF4-FFF2-40B4-BE49-F238E27FC236}">
                <a16:creationId xmlns:a16="http://schemas.microsoft.com/office/drawing/2014/main" id="{1CBAD096-A4B9-47CD-AACE-0362EC92543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79" b="14912"/>
          <a:stretch/>
        </p:blipFill>
        <p:spPr>
          <a:xfrm>
            <a:off x="20" y="0"/>
            <a:ext cx="12191980" cy="4822778"/>
          </a:xfrm>
          <a:prstGeom prst="rect">
            <a:avLst/>
          </a:prstGeom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266A5D8-E184-4E8F-9001-D6F41E3974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0008" r="8214" b="59122"/>
          <a:stretch/>
        </p:blipFill>
        <p:spPr>
          <a:xfrm flipV="1">
            <a:off x="0" y="0"/>
            <a:ext cx="12191999" cy="1713062"/>
          </a:xfrm>
          <a:custGeom>
            <a:avLst/>
            <a:gdLst>
              <a:gd name="connsiteX0" fmla="*/ 0 w 12191999"/>
              <a:gd name="connsiteY0" fmla="*/ 1713062 h 1713062"/>
              <a:gd name="connsiteX1" fmla="*/ 12191999 w 12191999"/>
              <a:gd name="connsiteY1" fmla="*/ 1713062 h 1713062"/>
              <a:gd name="connsiteX2" fmla="*/ 12191999 w 12191999"/>
              <a:gd name="connsiteY2" fmla="*/ 0 h 1713062"/>
              <a:gd name="connsiteX3" fmla="*/ 0 w 12191999"/>
              <a:gd name="connsiteY3" fmla="*/ 0 h 1713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713062">
                <a:moveTo>
                  <a:pt x="0" y="1713062"/>
                </a:moveTo>
                <a:lnTo>
                  <a:pt x="12191999" y="1713062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4EB1D02B-BBFA-4A97-A021-7816ECC349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0325"/>
          <a:stretch/>
        </p:blipFill>
        <p:spPr>
          <a:xfrm flipV="1">
            <a:off x="0" y="3840845"/>
            <a:ext cx="12195047" cy="1614974"/>
          </a:xfrm>
          <a:custGeom>
            <a:avLst/>
            <a:gdLst>
              <a:gd name="connsiteX0" fmla="*/ 0 w 12191999"/>
              <a:gd name="connsiteY0" fmla="*/ 1614974 h 1614974"/>
              <a:gd name="connsiteX1" fmla="*/ 12191999 w 12191999"/>
              <a:gd name="connsiteY1" fmla="*/ 1614974 h 1614974"/>
              <a:gd name="connsiteX2" fmla="*/ 12191999 w 12191999"/>
              <a:gd name="connsiteY2" fmla="*/ 0 h 1614974"/>
              <a:gd name="connsiteX3" fmla="*/ 0 w 12191999"/>
              <a:gd name="connsiteY3" fmla="*/ 0 h 161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1614974">
                <a:moveTo>
                  <a:pt x="0" y="1614974"/>
                </a:moveTo>
                <a:lnTo>
                  <a:pt x="12191999" y="1614974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DD7BED2-CC5E-4866-AC0C-DCF928AF8A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5390368"/>
            <a:ext cx="12188952" cy="14676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48CA08-2E26-4DA7-85D0-4C7EA8BF43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2873" y="5596061"/>
            <a:ext cx="10143149" cy="652808"/>
          </a:xfrm>
        </p:spPr>
        <p:txBody>
          <a:bodyPr anchor="t">
            <a:normAutofit/>
          </a:bodyPr>
          <a:lstStyle/>
          <a:p>
            <a:br>
              <a:rPr lang="en-US" sz="1800" dirty="0">
                <a:solidFill>
                  <a:srgbClr val="000000"/>
                </a:solidFill>
              </a:rPr>
            </a:b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B177AA-670F-496F-B226-A6AE2A4D8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8468" y="5398793"/>
            <a:ext cx="4773552" cy="624616"/>
          </a:xfrm>
        </p:spPr>
        <p:txBody>
          <a:bodyPr anchor="b">
            <a:noAutofit/>
          </a:bodyPr>
          <a:lstStyle/>
          <a:p>
            <a:r>
              <a:rPr lang="en-US" sz="4000" b="1" dirty="0">
                <a:solidFill>
                  <a:srgbClr val="000000"/>
                </a:solidFill>
              </a:rPr>
              <a:t>ENGAGE KOSCIUSKO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C2733-F20B-4EE7-A862-F991B6E2E03A}"/>
              </a:ext>
            </a:extLst>
          </p:cNvPr>
          <p:cNvSpPr txBox="1"/>
          <p:nvPr/>
        </p:nvSpPr>
        <p:spPr>
          <a:xfrm>
            <a:off x="5728631" y="5006775"/>
            <a:ext cx="591887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Jill Boggs, Kosciusko Co Convention and Visitors Bureau</a:t>
            </a:r>
          </a:p>
          <a:p>
            <a:r>
              <a:rPr lang="en-US" sz="2000" dirty="0"/>
              <a:t>Josh Crabb, Creighton Brothers LLC</a:t>
            </a:r>
          </a:p>
          <a:p>
            <a:r>
              <a:rPr lang="en-US" sz="2000" dirty="0"/>
              <a:t>Greg Sebastian, Medtronic</a:t>
            </a:r>
          </a:p>
          <a:p>
            <a:r>
              <a:rPr lang="en-US" sz="2000" dirty="0"/>
              <a:t>Tony Wilson, Medtronic</a:t>
            </a:r>
          </a:p>
          <a:p>
            <a:r>
              <a:rPr lang="en-US" sz="2000" dirty="0"/>
              <a:t>Zach Vigar, Instrumental Machine and Development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FE32D5-1CD0-49E4-8B12-F9101E846BDE}"/>
              </a:ext>
            </a:extLst>
          </p:cNvPr>
          <p:cNvCxnSpPr>
            <a:cxnSpLocks/>
          </p:cNvCxnSpPr>
          <p:nvPr/>
        </p:nvCxnSpPr>
        <p:spPr>
          <a:xfrm>
            <a:off x="5450890" y="5231156"/>
            <a:ext cx="0" cy="116172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C47BD1F-51D8-47B4-9462-1809B250710A}"/>
              </a:ext>
            </a:extLst>
          </p:cNvPr>
          <p:cNvSpPr txBox="1"/>
          <p:nvPr/>
        </p:nvSpPr>
        <p:spPr>
          <a:xfrm>
            <a:off x="639193" y="5848759"/>
            <a:ext cx="27520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Live Well in the Moment</a:t>
            </a:r>
          </a:p>
        </p:txBody>
      </p:sp>
    </p:spTree>
    <p:extLst>
      <p:ext uri="{BB962C8B-B14F-4D97-AF65-F5344CB8AC3E}">
        <p14:creationId xmlns:p14="http://schemas.microsoft.com/office/powerpoint/2010/main" val="386825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fish on a boat in a body of water&#10;&#10;Description automatically generated">
            <a:extLst>
              <a:ext uri="{FF2B5EF4-FFF2-40B4-BE49-F238E27FC236}">
                <a16:creationId xmlns:a16="http://schemas.microsoft.com/office/drawing/2014/main" id="{4B0064B3-2962-4BE5-8B7D-10841DC0E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38" y="0"/>
            <a:ext cx="3982362" cy="22105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 descr="A group of people standing on top of a wooden fence&#10;&#10;Description automatically generated">
            <a:extLst>
              <a:ext uri="{FF2B5EF4-FFF2-40B4-BE49-F238E27FC236}">
                <a16:creationId xmlns:a16="http://schemas.microsoft.com/office/drawing/2014/main" id="{34B0E96E-E889-448D-AF10-EDCA9D7870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5" b="7065"/>
          <a:stretch/>
        </p:blipFill>
        <p:spPr>
          <a:xfrm>
            <a:off x="8209638" y="4577084"/>
            <a:ext cx="3982362" cy="22809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CEAD4AA8-D34B-4F44-B58C-9A41ED7E7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38" y="2288219"/>
            <a:ext cx="3982362" cy="221118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784D1B8-39ED-45A0-B9C2-98B1DFC5E213}"/>
              </a:ext>
            </a:extLst>
          </p:cNvPr>
          <p:cNvSpPr txBox="1"/>
          <p:nvPr/>
        </p:nvSpPr>
        <p:spPr>
          <a:xfrm>
            <a:off x="671088" y="979741"/>
            <a:ext cx="33112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County-wide Impact</a:t>
            </a:r>
          </a:p>
          <a:p>
            <a:r>
              <a:rPr lang="en-US" sz="1600" dirty="0"/>
              <a:t>The Engage Kosciusko application meets a need within the county. </a:t>
            </a:r>
          </a:p>
          <a:p>
            <a:endParaRPr lang="en-US" sz="1600" dirty="0"/>
          </a:p>
          <a:p>
            <a:r>
              <a:rPr lang="en-US" sz="1600" dirty="0"/>
              <a:t>Full plan is already drafted!</a:t>
            </a:r>
          </a:p>
          <a:p>
            <a:endParaRPr lang="en-US" sz="1600" dirty="0"/>
          </a:p>
          <a:p>
            <a:r>
              <a:rPr lang="en-US" sz="1600" dirty="0"/>
              <a:t>Geo Area</a:t>
            </a:r>
          </a:p>
          <a:p>
            <a:r>
              <a:rPr lang="en-US" sz="1600" dirty="0"/>
              <a:t>All geographical areas of the county    where assets exist to develop creative engagement opportunities.</a:t>
            </a:r>
          </a:p>
          <a:p>
            <a:endParaRPr lang="en-US" sz="1600" dirty="0"/>
          </a:p>
          <a:p>
            <a:r>
              <a:rPr lang="en-US" sz="1600" dirty="0"/>
              <a:t>Audiences</a:t>
            </a:r>
          </a:p>
          <a:p>
            <a:r>
              <a:rPr lang="en-US" sz="1600" dirty="0"/>
              <a:t>   Residents</a:t>
            </a:r>
          </a:p>
          <a:p>
            <a:r>
              <a:rPr lang="en-US" sz="1600" dirty="0"/>
              <a:t>   Leisure Visitors</a:t>
            </a:r>
          </a:p>
          <a:p>
            <a:r>
              <a:rPr lang="en-US" sz="1600" dirty="0"/>
              <a:t>   Groups</a:t>
            </a:r>
          </a:p>
          <a:p>
            <a:r>
              <a:rPr lang="en-US" sz="1600" dirty="0"/>
              <a:t>   Visiting Friends and Family</a:t>
            </a:r>
          </a:p>
          <a:p>
            <a:r>
              <a:rPr lang="en-US" sz="1600" dirty="0"/>
              <a:t>   Business Leisure </a:t>
            </a:r>
          </a:p>
          <a:p>
            <a:r>
              <a:rPr lang="en-US" sz="1600" dirty="0"/>
              <a:t>   Corporate Talent Attraction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200A36C-CF88-4E48-B395-0079AC51D0D1}"/>
              </a:ext>
            </a:extLst>
          </p:cNvPr>
          <p:cNvSpPr txBox="1">
            <a:spLocks/>
          </p:cNvSpPr>
          <p:nvPr/>
        </p:nvSpPr>
        <p:spPr>
          <a:xfrm>
            <a:off x="2559629" y="405100"/>
            <a:ext cx="3420305" cy="55369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/>
              <a:t>Key Takeaways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B1888A-29BD-46C8-B2B2-AB14F3E045AD}"/>
              </a:ext>
            </a:extLst>
          </p:cNvPr>
          <p:cNvSpPr txBox="1"/>
          <p:nvPr/>
        </p:nvSpPr>
        <p:spPr>
          <a:xfrm>
            <a:off x="4373791" y="979741"/>
            <a:ext cx="344441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Sustainability</a:t>
            </a:r>
            <a:r>
              <a:rPr lang="en-US" sz="1600" dirty="0"/>
              <a:t> </a:t>
            </a:r>
            <a:r>
              <a:rPr lang="en-US" sz="1600" b="1" dirty="0"/>
              <a:t>and Scope</a:t>
            </a:r>
          </a:p>
          <a:p>
            <a:r>
              <a:rPr lang="en-US" sz="1600" dirty="0"/>
              <a:t>KCCVB has agreed to own the app with community interest noted.</a:t>
            </a:r>
          </a:p>
          <a:p>
            <a:r>
              <a:rPr lang="en-US" sz="1600" dirty="0"/>
              <a:t> </a:t>
            </a:r>
          </a:p>
          <a:p>
            <a:r>
              <a:rPr lang="en-US" sz="1600" dirty="0"/>
              <a:t>Revenue Generation</a:t>
            </a:r>
          </a:p>
          <a:p>
            <a:endParaRPr lang="en-US" sz="1600" dirty="0"/>
          </a:p>
          <a:p>
            <a:r>
              <a:rPr lang="en-US" sz="1600" dirty="0"/>
              <a:t>Do-able</a:t>
            </a:r>
          </a:p>
          <a:p>
            <a:r>
              <a:rPr lang="en-US" sz="1600" dirty="0"/>
              <a:t>While COVID-19 may have delayed resource gathering to build and launch, confident it is in foreseeable future.</a:t>
            </a:r>
          </a:p>
          <a:p>
            <a:endParaRPr lang="en-US" sz="1600" dirty="0"/>
          </a:p>
          <a:p>
            <a:r>
              <a:rPr lang="en-US" sz="1600" b="1" dirty="0"/>
              <a:t>Keys to Successful Engagement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Development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Functionality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Content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Opportunities for New Explorations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Competitions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Marketability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Users w/ ability to Share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600" dirty="0"/>
              <a:t>Fun!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444F55-7589-4ADA-A325-3644ED91607B}"/>
              </a:ext>
            </a:extLst>
          </p:cNvPr>
          <p:cNvSpPr txBox="1"/>
          <p:nvPr/>
        </p:nvSpPr>
        <p:spPr>
          <a:xfrm>
            <a:off x="1872621" y="6017450"/>
            <a:ext cx="5002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Live Well in the Moment</a:t>
            </a:r>
          </a:p>
        </p:txBody>
      </p:sp>
    </p:spTree>
    <p:extLst>
      <p:ext uri="{BB962C8B-B14F-4D97-AF65-F5344CB8AC3E}">
        <p14:creationId xmlns:p14="http://schemas.microsoft.com/office/powerpoint/2010/main" val="642791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vice&#10;&#10;Description automatically generated">
            <a:extLst>
              <a:ext uri="{FF2B5EF4-FFF2-40B4-BE49-F238E27FC236}">
                <a16:creationId xmlns:a16="http://schemas.microsoft.com/office/drawing/2014/main" id="{6F848866-FB04-49E6-9A90-83D482ACB913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"/>
          <a:stretch/>
        </p:blipFill>
        <p:spPr>
          <a:xfrm rot="21600000"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6329234-FB5E-4F69-BAE4-4F26F30C2003}"/>
              </a:ext>
            </a:extLst>
          </p:cNvPr>
          <p:cNvSpPr txBox="1"/>
          <p:nvPr/>
        </p:nvSpPr>
        <p:spPr>
          <a:xfrm>
            <a:off x="3205163" y="564112"/>
            <a:ext cx="57816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>
                <a:solidFill>
                  <a:schemeClr val="bg1"/>
                </a:solidFill>
              </a:rPr>
              <a:t>SEE YOU IN THE APP!</a:t>
            </a:r>
          </a:p>
        </p:txBody>
      </p:sp>
    </p:spTree>
    <p:extLst>
      <p:ext uri="{BB962C8B-B14F-4D97-AF65-F5344CB8AC3E}">
        <p14:creationId xmlns:p14="http://schemas.microsoft.com/office/powerpoint/2010/main" val="430328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17272-40A5-4D19-984C-C9EE4F02B8C5}"/>
              </a:ext>
            </a:extLst>
          </p:cNvPr>
          <p:cNvSpPr txBox="1">
            <a:spLocks/>
          </p:cNvSpPr>
          <p:nvPr/>
        </p:nvSpPr>
        <p:spPr>
          <a:xfrm>
            <a:off x="347530" y="349543"/>
            <a:ext cx="4502858" cy="14535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/>
              <a:t>Product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3400" b="1" dirty="0"/>
              <a:t> </a:t>
            </a:r>
            <a:br>
              <a:rPr lang="en-US" sz="3400" b="1" dirty="0"/>
            </a:br>
            <a:r>
              <a:rPr lang="en-US" sz="3400" b="1" dirty="0"/>
              <a:t>Service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3400" b="1" dirty="0"/>
              <a:t> </a:t>
            </a:r>
            <a:br>
              <a:rPr lang="en-US" sz="3400" b="1" dirty="0"/>
            </a:br>
            <a:r>
              <a:rPr lang="en-US" sz="3400" b="1" dirty="0"/>
              <a:t>Methodology </a:t>
            </a:r>
            <a:r>
              <a:rPr lang="en-US" sz="3400" b="1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en-US" sz="34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8ECA3F1-9A82-49CB-A64D-D107AEC5DF23}"/>
              </a:ext>
            </a:extLst>
          </p:cNvPr>
          <p:cNvSpPr/>
          <p:nvPr/>
        </p:nvSpPr>
        <p:spPr>
          <a:xfrm>
            <a:off x="347530" y="1918532"/>
            <a:ext cx="5917081" cy="4801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Identifying the Problem to Find the Product 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There are plenty of things to see and do in the county that are available for residents and visitors alike, but what if we had a new, dynamic tool to engage.</a:t>
            </a:r>
            <a:endParaRPr lang="en-US" sz="900" dirty="0"/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Group’s Passion for a Solution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Long-term residents and transplants both had new experiences.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Could not believe number of community resources unaware of based on what was learned about in KLA tours.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What else was out there? What tool could we develop?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Passionate about building a new platform to engage people in our place and its amazing assets in a fun, easily accessible, and informed way. 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The excitement between the members was contagious. </a:t>
            </a:r>
            <a:endParaRPr lang="en-US" sz="900" b="1" dirty="0"/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600" b="1" dirty="0"/>
              <a:t>Methods for Data and Information Collection </a:t>
            </a:r>
            <a:endParaRPr lang="en-US" sz="1600" dirty="0"/>
          </a:p>
          <a:p>
            <a:pPr lvl="0">
              <a:lnSpc>
                <a:spcPct val="90000"/>
              </a:lnSpc>
              <a:spcAft>
                <a:spcPts val="600"/>
              </a:spcAft>
            </a:pPr>
            <a:r>
              <a:rPr lang="en-US" sz="1400" dirty="0"/>
              <a:t>These items were used to complete analysis: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Benchmarking of other apps to identify best practices.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Research apps that might be available to help solve the problem.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Functional Requirement Specification created based on benchmarking.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Collected information from app development company for high-level functioning along with extensive cost plan.</a:t>
            </a:r>
          </a:p>
          <a:p>
            <a:pPr lvl="0">
              <a:lnSpc>
                <a:spcPct val="90000"/>
              </a:lnSpc>
              <a:spcAft>
                <a:spcPts val="600"/>
              </a:spcAft>
            </a:pPr>
            <a:endParaRPr lang="en-US" sz="1400" dirty="0"/>
          </a:p>
        </p:txBody>
      </p:sp>
      <p:pic>
        <p:nvPicPr>
          <p:cNvPr id="4" name="Picture 3" descr="A tree next to a body of water&#10;&#10;Description automatically generated">
            <a:extLst>
              <a:ext uri="{FF2B5EF4-FFF2-40B4-BE49-F238E27FC236}">
                <a16:creationId xmlns:a16="http://schemas.microsoft.com/office/drawing/2014/main" id="{39605969-586C-45DC-B0BB-E4ADE2E3FC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49" r="17104" b="-2"/>
          <a:stretch/>
        </p:blipFill>
        <p:spPr>
          <a:xfrm>
            <a:off x="6264611" y="434779"/>
            <a:ext cx="5927387" cy="5988441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28D5378-00CB-42B5-81C8-D2920D1E7C77}"/>
              </a:ext>
            </a:extLst>
          </p:cNvPr>
          <p:cNvCxnSpPr>
            <a:cxnSpLocks/>
          </p:cNvCxnSpPr>
          <p:nvPr/>
        </p:nvCxnSpPr>
        <p:spPr>
          <a:xfrm>
            <a:off x="426128" y="1803122"/>
            <a:ext cx="566987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21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31BF440-39FA-4087-84CC-2EEC0BBDAF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erson standing next to a body of water&#10;&#10;Description automatically generated">
            <a:extLst>
              <a:ext uri="{FF2B5EF4-FFF2-40B4-BE49-F238E27FC236}">
                <a16:creationId xmlns:a16="http://schemas.microsoft.com/office/drawing/2014/main" id="{9FBA54E5-25C5-4FE5-83DE-D70C25A4C5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8" r="-2" b="15978"/>
          <a:stretch/>
        </p:blipFill>
        <p:spPr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7" name="Picture 6" descr="A person riding a bicycle on a trail in a forest&#10;&#10;Description automatically generated">
            <a:extLst>
              <a:ext uri="{FF2B5EF4-FFF2-40B4-BE49-F238E27FC236}">
                <a16:creationId xmlns:a16="http://schemas.microsoft.com/office/drawing/2014/main" id="{E1DB0B2C-2E1D-4EB7-A0AF-26ED635D81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r="-2" b="19105"/>
          <a:stretch/>
        </p:blipFill>
        <p:spPr>
          <a:xfrm>
            <a:off x="4883025" y="3493008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F04E4CBA-303B-48BD-8451-C2701CB0EE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F6CA58B3-AFCC-4A40-9882-50D50808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0434BF-909B-4BD6-B3D8-9B97B487A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46" y="862541"/>
            <a:ext cx="4832802" cy="1233108"/>
          </a:xfrm>
        </p:spPr>
        <p:txBody>
          <a:bodyPr>
            <a:normAutofit/>
          </a:bodyPr>
          <a:lstStyle/>
          <a:p>
            <a:r>
              <a:rPr lang="en-US" sz="3400" b="1" dirty="0"/>
              <a:t>Benchmarking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5C56826-D4E5-42ED-8529-079651CB30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2095FCE-EF05-4443-B97A-85DEE3A5C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A00AE6B-AA30-4CF8-BA6F-339B780AD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6ED0E-A64A-4FF3-B9AC-37245971B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359153"/>
            <a:ext cx="5269163" cy="3817809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Research </a:t>
            </a:r>
          </a:p>
          <a:p>
            <a:pPr marL="0" indent="0">
              <a:buNone/>
            </a:pPr>
            <a:r>
              <a:rPr lang="en-US" sz="1600" dirty="0"/>
              <a:t>To find what type of application would best suit the needs    of the community.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Review</a:t>
            </a:r>
          </a:p>
          <a:p>
            <a:pPr marL="0" indent="0">
              <a:buNone/>
            </a:pPr>
            <a:r>
              <a:rPr lang="en-US" sz="1600" dirty="0"/>
              <a:t>Studied a wide variety of applications including tourist apps and competition apps.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Analysis</a:t>
            </a:r>
          </a:p>
          <a:p>
            <a:pPr marL="0" indent="0">
              <a:buNone/>
            </a:pPr>
            <a:r>
              <a:rPr lang="en-US" sz="1600" dirty="0"/>
              <a:t>Overall ratings of apps were analyzed and categorically separated.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600" b="1" dirty="0"/>
              <a:t>Captured</a:t>
            </a:r>
          </a:p>
          <a:p>
            <a:pPr marL="0" indent="0">
              <a:buNone/>
            </a:pPr>
            <a:r>
              <a:rPr lang="en-US" sz="1600" dirty="0"/>
              <a:t>Number of downloads – ratings – reviews </a:t>
            </a:r>
          </a:p>
          <a:p>
            <a:pPr marL="0" indent="0">
              <a:buNone/>
            </a:pPr>
            <a:endParaRPr lang="en-US" sz="500" dirty="0"/>
          </a:p>
          <a:p>
            <a:pPr marL="0" indent="0">
              <a:buNone/>
            </a:pPr>
            <a:r>
              <a:rPr lang="en-US" sz="1800" b="1" u="sng" dirty="0">
                <a:solidFill>
                  <a:schemeClr val="accent2">
                    <a:lumMod val="75000"/>
                  </a:schemeClr>
                </a:solidFill>
              </a:rPr>
              <a:t>Over 50 applications included in process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2A0EB46-D4F1-479E-B5C5-8668112FB400}"/>
              </a:ext>
            </a:extLst>
          </p:cNvPr>
          <p:cNvCxnSpPr>
            <a:cxnSpLocks/>
          </p:cNvCxnSpPr>
          <p:nvPr/>
        </p:nvCxnSpPr>
        <p:spPr>
          <a:xfrm>
            <a:off x="448056" y="2203704"/>
            <a:ext cx="5118243" cy="18288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21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A487A-7127-4D43-92D4-BB464DA08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70574"/>
            <a:ext cx="4977976" cy="1473314"/>
          </a:xfrm>
        </p:spPr>
        <p:txBody>
          <a:bodyPr>
            <a:normAutofit/>
          </a:bodyPr>
          <a:lstStyle/>
          <a:p>
            <a:r>
              <a:rPr lang="en-US" sz="3400" b="1" dirty="0">
                <a:solidFill>
                  <a:srgbClr val="000000"/>
                </a:solidFill>
              </a:rPr>
              <a:t>Benchmarking Results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9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young boy riding a boat on a body of water&#10;&#10;Description automatically generated">
            <a:extLst>
              <a:ext uri="{FF2B5EF4-FFF2-40B4-BE49-F238E27FC236}">
                <a16:creationId xmlns:a16="http://schemas.microsoft.com/office/drawing/2014/main" id="{5E2EDD39-F804-45A4-BED1-88BB84AC9B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6" r="-2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10D15-D937-4DBE-9384-6C006A1F2F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030" y="1215633"/>
            <a:ext cx="4977578" cy="524320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000000"/>
                </a:solidFill>
              </a:rPr>
              <a:t>Wish List Discovered after Benchmarking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Offline availability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Interactive Map Feature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Up-to-Date Content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High-Level User Interaction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Leaderboards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Challenge Forums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User Inputs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Suggestions for Challenges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Easy to Navigate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Intuitive Interface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Visual Appeal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Link to Social Media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Link to other Competitive apps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1600" dirty="0">
                <a:solidFill>
                  <a:srgbClr val="000000"/>
                </a:solidFill>
              </a:rPr>
              <a:t>Ability to Build Your Trip/Challenge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1F76EF0-3EFD-438F-939E-265E17317B0F}"/>
              </a:ext>
            </a:extLst>
          </p:cNvPr>
          <p:cNvCxnSpPr>
            <a:cxnSpLocks/>
          </p:cNvCxnSpPr>
          <p:nvPr/>
        </p:nvCxnSpPr>
        <p:spPr>
          <a:xfrm>
            <a:off x="10029217" y="976272"/>
            <a:ext cx="2162782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3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on a beach&#10;&#10;Description automatically generated">
            <a:extLst>
              <a:ext uri="{FF2B5EF4-FFF2-40B4-BE49-F238E27FC236}">
                <a16:creationId xmlns:a16="http://schemas.microsoft.com/office/drawing/2014/main" id="{4B7D387C-FEEC-4A15-B2C1-AF5A307BE8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r="4780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18" name="Picture 11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4CCD8EB-0B9A-4F3F-82E9-69AC3951FBE8}"/>
              </a:ext>
            </a:extLst>
          </p:cNvPr>
          <p:cNvSpPr/>
          <p:nvPr/>
        </p:nvSpPr>
        <p:spPr>
          <a:xfrm>
            <a:off x="496953" y="766679"/>
            <a:ext cx="480363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App Feasibility</a:t>
            </a:r>
            <a:endParaRPr lang="en-US" sz="3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8127ED-CF27-4343-9635-C10782902E8A}"/>
              </a:ext>
            </a:extLst>
          </p:cNvPr>
          <p:cNvSpPr txBox="1"/>
          <p:nvPr/>
        </p:nvSpPr>
        <p:spPr>
          <a:xfrm>
            <a:off x="496648" y="1742692"/>
            <a:ext cx="4706803" cy="47200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</a:rPr>
              <a:t>Local Business Participation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Interest?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Functionality?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Usability?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</a:rPr>
              <a:t>Developer Selection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Find developer for vision check and feasibility discovery process.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Selected Reusser Design – Digital Firm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KCCVB vetted 23 companies for website development; Reusser award winning. 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8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rgbClr val="000000"/>
                </a:solidFill>
              </a:rPr>
              <a:t>Developer Initial Meeting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Discussed vision, ideas, research to date, plan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Feedback: “This vision is something special”</a:t>
            </a:r>
            <a:endParaRPr lang="en-US" sz="1300" dirty="0">
              <a:solidFill>
                <a:srgbClr val="000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9D0AC1C-2E06-4BCA-B2ED-9D1B293CD7D4}"/>
              </a:ext>
            </a:extLst>
          </p:cNvPr>
          <p:cNvCxnSpPr>
            <a:cxnSpLocks/>
          </p:cNvCxnSpPr>
          <p:nvPr/>
        </p:nvCxnSpPr>
        <p:spPr>
          <a:xfrm>
            <a:off x="5487953" y="107004"/>
            <a:ext cx="0" cy="6614809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7F60320-5021-491F-9EA5-D73B374A72A1}"/>
              </a:ext>
            </a:extLst>
          </p:cNvPr>
          <p:cNvCxnSpPr>
            <a:cxnSpLocks/>
          </p:cNvCxnSpPr>
          <p:nvPr/>
        </p:nvCxnSpPr>
        <p:spPr>
          <a:xfrm flipV="1">
            <a:off x="68943" y="1084978"/>
            <a:ext cx="0" cy="657714"/>
          </a:xfrm>
          <a:prstGeom prst="line">
            <a:avLst/>
          </a:prstGeom>
          <a:ln w="152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1366343-6EF8-4650-B3B7-6325559D9201}"/>
              </a:ext>
            </a:extLst>
          </p:cNvPr>
          <p:cNvCxnSpPr>
            <a:cxnSpLocks/>
          </p:cNvCxnSpPr>
          <p:nvPr/>
        </p:nvCxnSpPr>
        <p:spPr>
          <a:xfrm>
            <a:off x="581856" y="1884108"/>
            <a:ext cx="4906097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8822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6E65-6734-4A50-8781-64EF76A8979D}"/>
              </a:ext>
            </a:extLst>
          </p:cNvPr>
          <p:cNvSpPr txBox="1">
            <a:spLocks/>
          </p:cNvSpPr>
          <p:nvPr/>
        </p:nvSpPr>
        <p:spPr>
          <a:xfrm>
            <a:off x="428989" y="848982"/>
            <a:ext cx="3420305" cy="1906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/>
              <a:t>Application</a:t>
            </a:r>
          </a:p>
          <a:p>
            <a:pPr algn="ctr"/>
            <a:r>
              <a:rPr lang="en-US" sz="3400" b="1" dirty="0"/>
              <a:t>Development</a:t>
            </a:r>
          </a:p>
        </p:txBody>
      </p:sp>
      <p:pic>
        <p:nvPicPr>
          <p:cNvPr id="3" name="Picture 2" descr="A large body of water&#10;&#10;Description automatically generated">
            <a:extLst>
              <a:ext uri="{FF2B5EF4-FFF2-40B4-BE49-F238E27FC236}">
                <a16:creationId xmlns:a16="http://schemas.microsoft.com/office/drawing/2014/main" id="{5125AACC-EC42-471D-8611-49D6EEF3A7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6" r="19300" b="-1"/>
          <a:stretch/>
        </p:blipFill>
        <p:spPr>
          <a:xfrm>
            <a:off x="20" y="2768743"/>
            <a:ext cx="4278264" cy="4089258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931F57-6360-4C94-8853-E73BC7D1EE0E}"/>
              </a:ext>
            </a:extLst>
          </p:cNvPr>
          <p:cNvCxnSpPr>
            <a:cxnSpLocks/>
          </p:cNvCxnSpPr>
          <p:nvPr/>
        </p:nvCxnSpPr>
        <p:spPr>
          <a:xfrm flipV="1">
            <a:off x="4278284" y="0"/>
            <a:ext cx="0" cy="685877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4FA6B2-D372-4168-B02D-B0EA7790F7CA}"/>
              </a:ext>
            </a:extLst>
          </p:cNvPr>
          <p:cNvCxnSpPr>
            <a:cxnSpLocks/>
          </p:cNvCxnSpPr>
          <p:nvPr/>
        </p:nvCxnSpPr>
        <p:spPr>
          <a:xfrm>
            <a:off x="0" y="2768743"/>
            <a:ext cx="427828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CF7C88D5-3CB2-485E-8216-4434E62EF779}"/>
              </a:ext>
            </a:extLst>
          </p:cNvPr>
          <p:cNvSpPr txBox="1">
            <a:spLocks/>
          </p:cNvSpPr>
          <p:nvPr/>
        </p:nvSpPr>
        <p:spPr>
          <a:xfrm>
            <a:off x="4805788" y="848982"/>
            <a:ext cx="6246907" cy="5409743"/>
          </a:xfrm>
          <a:prstGeom prst="rect">
            <a:avLst/>
          </a:prstGeom>
        </p:spPr>
        <p:txBody>
          <a:bodyPr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 dirty="0"/>
              <a:t>High Level Functionality Review</a:t>
            </a:r>
          </a:p>
          <a:p>
            <a:pPr marL="0" indent="0">
              <a:buNone/>
            </a:pPr>
            <a:endParaRPr lang="en-US" sz="500" b="1" dirty="0"/>
          </a:p>
          <a:p>
            <a:r>
              <a:rPr lang="en-US" sz="1600" dirty="0"/>
              <a:t>Reusser Design converted high level functionality concepts into Detail Challenge View.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Custom Native iOS (Apple) and Android mobile app will be developed for Apple and Google Play stores.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 User Registration will be required after download. 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App will take user to onboarding screen that showcases features and functionality within the app once registered.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Dashboard showing the latest challenges and active challenges will be included on home page.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Users can browse and search for challenges by type of challenge, duration and time frame.</a:t>
            </a:r>
          </a:p>
          <a:p>
            <a:pPr marL="0" indent="0">
              <a:buNone/>
            </a:pPr>
            <a:endParaRPr lang="en-US" sz="500" dirty="0"/>
          </a:p>
          <a:p>
            <a:r>
              <a:rPr lang="en-US" sz="1600" dirty="0"/>
              <a:t>Leaderboards available to see who has the most points in the county or within a specific challenge. </a:t>
            </a:r>
          </a:p>
        </p:txBody>
      </p:sp>
    </p:spTree>
    <p:extLst>
      <p:ext uri="{BB962C8B-B14F-4D97-AF65-F5344CB8AC3E}">
        <p14:creationId xmlns:p14="http://schemas.microsoft.com/office/powerpoint/2010/main" val="7715874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6E65-6734-4A50-8781-64EF76A8979D}"/>
              </a:ext>
            </a:extLst>
          </p:cNvPr>
          <p:cNvSpPr txBox="1">
            <a:spLocks/>
          </p:cNvSpPr>
          <p:nvPr/>
        </p:nvSpPr>
        <p:spPr>
          <a:xfrm>
            <a:off x="428989" y="848982"/>
            <a:ext cx="3420305" cy="190631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400" b="1" dirty="0"/>
              <a:t>Application</a:t>
            </a:r>
          </a:p>
          <a:p>
            <a:pPr algn="ctr"/>
            <a:r>
              <a:rPr lang="en-US" sz="3400" b="1" dirty="0"/>
              <a:t>Development</a:t>
            </a:r>
          </a:p>
          <a:p>
            <a:pPr algn="ctr"/>
            <a:r>
              <a:rPr lang="en-US" sz="2400" b="1" dirty="0"/>
              <a:t>(Cont’d)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6931F57-6360-4C94-8853-E73BC7D1EE0E}"/>
              </a:ext>
            </a:extLst>
          </p:cNvPr>
          <p:cNvCxnSpPr>
            <a:cxnSpLocks/>
          </p:cNvCxnSpPr>
          <p:nvPr/>
        </p:nvCxnSpPr>
        <p:spPr>
          <a:xfrm flipV="1">
            <a:off x="4278284" y="0"/>
            <a:ext cx="0" cy="6858775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4FA6B2-D372-4168-B02D-B0EA7790F7CA}"/>
              </a:ext>
            </a:extLst>
          </p:cNvPr>
          <p:cNvCxnSpPr>
            <a:cxnSpLocks/>
          </p:cNvCxnSpPr>
          <p:nvPr/>
        </p:nvCxnSpPr>
        <p:spPr>
          <a:xfrm>
            <a:off x="0" y="2768743"/>
            <a:ext cx="427828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5D8AFA-AF3C-40E1-9F85-7143527AC988}"/>
              </a:ext>
            </a:extLst>
          </p:cNvPr>
          <p:cNvSpPr txBox="1">
            <a:spLocks/>
          </p:cNvSpPr>
          <p:nvPr/>
        </p:nvSpPr>
        <p:spPr>
          <a:xfrm>
            <a:off x="4859406" y="706067"/>
            <a:ext cx="6903605" cy="5774634"/>
          </a:xfrm>
          <a:prstGeom prst="rect">
            <a:avLst/>
          </a:prstGeom>
        </p:spPr>
        <p:txBody>
          <a:bodyPr anchor="t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Development Plan</a:t>
            </a:r>
          </a:p>
          <a:p>
            <a:r>
              <a:rPr lang="en-US" sz="6400" dirty="0"/>
              <a:t>Project Kickoff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Discovery &amp; Technical Planning</a:t>
            </a:r>
          </a:p>
          <a:p>
            <a:r>
              <a:rPr lang="en-US" sz="6400" dirty="0"/>
              <a:t>Finalize functionality and create detailed functionality requirements.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Content Strategy</a:t>
            </a:r>
          </a:p>
          <a:p>
            <a:r>
              <a:rPr lang="en-US" sz="6400" dirty="0"/>
              <a:t>Determine the tone/voice and style of writing for messages throughout the app and web application.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User Experience</a:t>
            </a:r>
          </a:p>
          <a:p>
            <a:r>
              <a:rPr lang="en-US" sz="6400" dirty="0"/>
              <a:t>We will design low-fidelity and high-fidelity prototypes based on functionality.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Development</a:t>
            </a:r>
          </a:p>
          <a:p>
            <a:r>
              <a:rPr lang="en-US" sz="6400" dirty="0"/>
              <a:t>We will first architect the database model and web application.</a:t>
            </a:r>
            <a:endParaRPr lang="en-US" sz="2000" dirty="0"/>
          </a:p>
          <a:p>
            <a:r>
              <a:rPr lang="en-US" sz="6400" dirty="0"/>
              <a:t>Develop iOS app and release for testing then develop Android version.</a:t>
            </a:r>
            <a:endParaRPr lang="en-US" sz="2000" dirty="0"/>
          </a:p>
          <a:p>
            <a:r>
              <a:rPr lang="en-US" sz="6400" dirty="0"/>
              <a:t>Develop out the complete functionality of the web application.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6400" b="1" dirty="0"/>
              <a:t>Quality Assurance Testing</a:t>
            </a:r>
          </a:p>
          <a:p>
            <a:r>
              <a:rPr lang="en-US" sz="6400" dirty="0"/>
              <a:t>Test the application </a:t>
            </a:r>
            <a:endParaRPr lang="en-US" sz="2000" dirty="0"/>
          </a:p>
          <a:p>
            <a:r>
              <a:rPr lang="en-US" sz="6400" dirty="0"/>
              <a:t>Facilitate feedback and bug testing to ensure the app and application work  well before launching. </a:t>
            </a:r>
          </a:p>
        </p:txBody>
      </p:sp>
      <p:pic>
        <p:nvPicPr>
          <p:cNvPr id="12" name="Picture 11" descr="A motorcycle parked on the side of a road&#10;&#10;Description automatically generated">
            <a:extLst>
              <a:ext uri="{FF2B5EF4-FFF2-40B4-BE49-F238E27FC236}">
                <a16:creationId xmlns:a16="http://schemas.microsoft.com/office/drawing/2014/main" id="{834952C6-CBE9-4CC5-AF6C-F97A3305C7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50" y="2782188"/>
            <a:ext cx="4278279" cy="4075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43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>
            <a:extLst>
              <a:ext uri="{FF2B5EF4-FFF2-40B4-BE49-F238E27FC236}">
                <a16:creationId xmlns:a16="http://schemas.microsoft.com/office/drawing/2014/main" id="{45780C7D-C86D-4C42-8A96-23D91452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62" y="1976911"/>
            <a:ext cx="10671277" cy="35141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A646C1-57DD-4B8B-B1D7-2AF06377FB1E}"/>
              </a:ext>
            </a:extLst>
          </p:cNvPr>
          <p:cNvSpPr/>
          <p:nvPr/>
        </p:nvSpPr>
        <p:spPr>
          <a:xfrm>
            <a:off x="769328" y="665247"/>
            <a:ext cx="3170374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Proposed Budget</a:t>
            </a:r>
            <a:endParaRPr lang="en-US" sz="3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485951-D0BA-490A-A8BC-5452BDDA2539}"/>
              </a:ext>
            </a:extLst>
          </p:cNvPr>
          <p:cNvCxnSpPr>
            <a:cxnSpLocks/>
          </p:cNvCxnSpPr>
          <p:nvPr/>
        </p:nvCxnSpPr>
        <p:spPr>
          <a:xfrm>
            <a:off x="865762" y="1692613"/>
            <a:ext cx="10457234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3642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A646C1-57DD-4B8B-B1D7-2AF06377FB1E}"/>
              </a:ext>
            </a:extLst>
          </p:cNvPr>
          <p:cNvSpPr/>
          <p:nvPr/>
        </p:nvSpPr>
        <p:spPr>
          <a:xfrm>
            <a:off x="740146" y="577698"/>
            <a:ext cx="4327966" cy="13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400" b="1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Other Costs to Consider</a:t>
            </a:r>
            <a:endParaRPr lang="en-US" sz="3400" dirty="0">
              <a:solidFill>
                <a:srgbClr val="000000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6485951-D0BA-490A-A8BC-5452BDDA2539}"/>
              </a:ext>
            </a:extLst>
          </p:cNvPr>
          <p:cNvCxnSpPr>
            <a:cxnSpLocks/>
          </p:cNvCxnSpPr>
          <p:nvPr/>
        </p:nvCxnSpPr>
        <p:spPr>
          <a:xfrm>
            <a:off x="865761" y="1556426"/>
            <a:ext cx="9523379" cy="0"/>
          </a:xfrm>
          <a:prstGeom prst="line">
            <a:avLst/>
          </a:prstGeom>
          <a:ln w="571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05B0910-0AC7-44F2-99C0-70B79E09E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61" y="1725515"/>
            <a:ext cx="9610928" cy="4554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3910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Violet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53726253A5004ABB1811908939678C" ma:contentTypeVersion="13" ma:contentTypeDescription="Create a new document." ma:contentTypeScope="" ma:versionID="c0fe4350076ce8b779720c1317e860de">
  <xsd:schema xmlns:xsd="http://www.w3.org/2001/XMLSchema" xmlns:xs="http://www.w3.org/2001/XMLSchema" xmlns:p="http://schemas.microsoft.com/office/2006/metadata/properties" xmlns:ns3="602c4b81-fb43-4503-a855-b3b44744fd85" xmlns:ns4="67cc9fa6-ba5f-4e03-a538-9e263518c6af" targetNamespace="http://schemas.microsoft.com/office/2006/metadata/properties" ma:root="true" ma:fieldsID="d9d472c2e6bc18d0da1d94c52a2cbfd3" ns3:_="" ns4:_="">
    <xsd:import namespace="602c4b81-fb43-4503-a855-b3b44744fd85"/>
    <xsd:import namespace="67cc9fa6-ba5f-4e03-a538-9e263518c6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Tags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02c4b81-fb43-4503-a855-b3b44744fd8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cc9fa6-ba5f-4e03-a538-9e263518c6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38305C7-2070-408E-842B-CF999F6DD752}">
  <ds:schemaRefs>
    <ds:schemaRef ds:uri="http://schemas.microsoft.com/office/2006/metadata/properties"/>
    <ds:schemaRef ds:uri="67cc9fa6-ba5f-4e03-a538-9e263518c6af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602c4b81-fb43-4503-a855-b3b44744fd85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9C5C29C-BB04-4F4C-A6C0-5A64F271DA8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DDADBD-6CF1-45C5-9072-FB6B0BC96DE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02c4b81-fb43-4503-a855-b3b44744fd85"/>
    <ds:schemaRef ds:uri="67cc9fa6-ba5f-4e03-a538-9e263518c6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747</Words>
  <Application>Microsoft Office PowerPoint</Application>
  <PresentationFormat>Widescreen</PresentationFormat>
  <Paragraphs>144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Office Theme</vt:lpstr>
      <vt:lpstr> </vt:lpstr>
      <vt:lpstr>PowerPoint Presentation</vt:lpstr>
      <vt:lpstr>Benchmarking</vt:lpstr>
      <vt:lpstr>Benchmarking Results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Jill Boggs</dc:creator>
  <cp:lastModifiedBy>Sebastian, Greg</cp:lastModifiedBy>
  <cp:revision>24</cp:revision>
  <dcterms:created xsi:type="dcterms:W3CDTF">2020-05-30T11:49:39Z</dcterms:created>
  <dcterms:modified xsi:type="dcterms:W3CDTF">2020-05-30T17:17:33Z</dcterms:modified>
</cp:coreProperties>
</file>